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49" r:id="rId1"/>
  </p:sldMasterIdLst>
  <p:notesMasterIdLst>
    <p:notesMasterId r:id="rId2"/>
  </p:notesMasterIdLst>
  <p:sldIdLst>
    <p:sldId id="257" r:id="rId3"/>
    <p:sldId id="274" r:id="rId4"/>
    <p:sldId id="275" r:id="rId5"/>
    <p:sldId id="276" r:id="rId6"/>
    <p:sldId id="277" r:id="rId7"/>
    <p:sldId id="288" r:id="rId8"/>
    <p:sldId id="28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20" y="96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slide" Target="slides/slide9.xml"  /><Relationship Id="rId12" Type="http://schemas.openxmlformats.org/officeDocument/2006/relationships/slide" Target="slides/slide10.xml"  /><Relationship Id="rId13" Type="http://schemas.openxmlformats.org/officeDocument/2006/relationships/slide" Target="slides/slide11.xml"  /><Relationship Id="rId14" Type="http://schemas.openxmlformats.org/officeDocument/2006/relationships/slide" Target="slides/slide12.xml"  /><Relationship Id="rId15" Type="http://schemas.openxmlformats.org/officeDocument/2006/relationships/slide" Target="slides/slide13.xml"  /><Relationship Id="rId16" Type="http://schemas.openxmlformats.org/officeDocument/2006/relationships/slide" Target="slides/slide14.xml"  /><Relationship Id="rId17" Type="http://schemas.openxmlformats.org/officeDocument/2006/relationships/slide" Target="slides/slide15.xml"  /><Relationship Id="rId18" Type="http://schemas.openxmlformats.org/officeDocument/2006/relationships/presProps" Target="presProps.xml"  /><Relationship Id="rId19" Type="http://schemas.openxmlformats.org/officeDocument/2006/relationships/viewProps" Target="viewProps.xml"  /><Relationship Id="rId2" Type="http://schemas.openxmlformats.org/officeDocument/2006/relationships/notesMaster" Target="notesMasters/notesMaster1.xml"  /><Relationship Id="rId20" Type="http://schemas.openxmlformats.org/officeDocument/2006/relationships/theme" Target="theme/theme1.xml"  /><Relationship Id="rId21" Type="http://schemas.openxmlformats.org/officeDocument/2006/relationships/tableStyles" Target="tableStyles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FD606B4E-81F1-44A4-930F-DFD01CAD4ACD}" type="datetime1">
              <a:rPr lang="ko-KR" altLang="en-US"/>
              <a:pPr lvl="0">
                <a:defRPr/>
              </a:pPr>
              <a:t>2025-03-25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4D66929C-3679-4BDA-9650-163030F80BF5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1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4D66929C-3679-4BDA-9650-163030F80BF5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5518-3A63-419A-8231-5D33913BABEB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631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2EB-7B2F-4B1D-B45B-B2D58F00EB23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0937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2EB-7B2F-4B1D-B45B-B2D58F00EB23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715883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2EB-7B2F-4B1D-B45B-B2D58F00EB23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1197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2EB-7B2F-4B1D-B45B-B2D58F00EB23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589927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2EB-7B2F-4B1D-B45B-B2D58F00EB23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6880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DAC6-D9F6-4537-B1C5-1AEE9BB4D2E3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1173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58F8-1581-44C9-A290-D2E191046B25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582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B047-B191-4E7E-B383-66F60119A330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620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D3FA-12D0-4C4E-B877-59447AD4C2B2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3237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93AE-174B-4E4B-8F0C-BAA2931A7FFC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659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7A4B-248F-4B32-B81C-A1499FAE8394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5641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9C2D-79A1-49F6-A201-BCDC4D6CE01E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940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92F34-1260-45E8-99A3-87CF103D10C5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195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0E68-8F61-4D01-AB23-4B731FBE8077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853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1E8B-1974-4620-9378-1023FF21F47B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064841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slideLayout" Target="../slideLayouts/slideLayout13.xml"  /><Relationship Id="rId14" Type="http://schemas.openxmlformats.org/officeDocument/2006/relationships/slideLayout" Target="../slideLayouts/slideLayout14.xml"  /><Relationship Id="rId15" Type="http://schemas.openxmlformats.org/officeDocument/2006/relationships/slideLayout" Target="../slideLayouts/slideLayout15.xml"  /><Relationship Id="rId16" Type="http://schemas.openxmlformats.org/officeDocument/2006/relationships/slideLayout" Target="../slideLayouts/slideLayout16.xml"  /><Relationship Id="rId17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552EB-7B2F-4B1D-B45B-B2D58F00EB23}" type="datetime5">
              <a:rPr lang="ko-KR" altLang="en-US" smtClean="0"/>
              <a:t>2023/3/13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6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hf sldNum="0" hdr="0" ftr="0" dt="0"/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4.jpeg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image" Target="../media/image1.jpe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image" Target="../media/image2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image" Target="../media/image3.jpe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6" name="사각형 8"/>
          <p:cNvSpPr>
            <a:spLocks noGrp="1" noChangeArrowheads="1"/>
          </p:cNvSpPr>
          <p:nvPr>
            <p:ph type="ctrTitle" idx="0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Edgar Allan Poe</a:t>
            </a:r>
            <a:endParaRPr lang="ko-KR"/>
          </a:p>
        </p:txBody>
      </p:sp>
      <p:sp>
        <p:nvSpPr>
          <p:cNvPr id="89097" name="사각형 9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en-US" altLang="ko-KR" b="1"/>
              <a:t>Introduction to English Literature 04</a:t>
            </a:r>
            <a:r>
              <a:rPr lang="ko-KR" b="1"/>
              <a:t> </a:t>
            </a:r>
            <a:endParaRPr lang="ko-KR" b="1"/>
          </a:p>
          <a:p>
            <a:pPr lvl="0">
              <a:defRPr/>
            </a:pPr>
            <a:r>
              <a:rPr lang="en-US" altLang="ko-KR"/>
              <a:t>March 31, 2025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Manipulation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/>
              <a:t>"As you are engaged, I am on my way to </a:t>
            </a:r>
            <a:r>
              <a:rPr lang="en-US" altLang="ko-KR" dirty="0" err="1"/>
              <a:t>Luchesi</a:t>
            </a:r>
            <a:r>
              <a:rPr lang="en-US" altLang="ko-KR" dirty="0"/>
              <a:t>.  If any one has a critical turn, it is he.  He will tell me--" "</a:t>
            </a:r>
            <a:r>
              <a:rPr lang="en-US" altLang="ko-KR" dirty="0" err="1"/>
              <a:t>Luchresi</a:t>
            </a:r>
            <a:r>
              <a:rPr lang="en-US" altLang="ko-KR" dirty="0"/>
              <a:t> cannot tell Amontillado from Sherry." "And yet some fools will have it that his taste is a match for your own." "Come, let us go(p.83/</a:t>
            </a:r>
            <a:r>
              <a:rPr lang="en-US" altLang="ko-KR" dirty="0">
                <a:solidFill>
                  <a:srgbClr val="0070C0"/>
                </a:solidFill>
              </a:rPr>
              <a:t>180</a:t>
            </a:r>
            <a:r>
              <a:rPr lang="en-US" altLang="ko-KR" dirty="0"/>
              <a:t>)."</a:t>
            </a:r>
          </a:p>
          <a:p>
            <a:r>
              <a:rPr lang="en-US" altLang="ko-KR" dirty="0"/>
              <a:t>"Let us go, nevertheless.  The cold is merely nothing. Amontillado! You have been imposed upon.  And as for </a:t>
            </a:r>
            <a:r>
              <a:rPr lang="en-US" altLang="ko-KR" dirty="0" err="1"/>
              <a:t>Luchresi</a:t>
            </a:r>
            <a:r>
              <a:rPr lang="en-US" altLang="ko-KR" dirty="0"/>
              <a:t>, he cannot distinguish Sherry from Amontillado(p.83/</a:t>
            </a:r>
            <a:r>
              <a:rPr lang="en-US" altLang="ko-KR" dirty="0">
                <a:solidFill>
                  <a:srgbClr val="0070C0"/>
                </a:solidFill>
              </a:rPr>
              <a:t>180</a:t>
            </a:r>
            <a:r>
              <a:rPr lang="en-US" altLang="ko-KR" dirty="0"/>
              <a:t>)."</a:t>
            </a:r>
          </a:p>
          <a:p>
            <a:r>
              <a:rPr lang="en-US" altLang="ko-KR" dirty="0"/>
              <a:t>I had told them that I should not return until the morning, and had given them explicit orders not to stir from the house. These orders were sufficient, I well knew, to insure their immediate disappearance, one and all, as soon as my back was turned(p.83/</a:t>
            </a:r>
            <a:r>
              <a:rPr lang="en-US" altLang="ko-KR" dirty="0">
                <a:solidFill>
                  <a:srgbClr val="0070C0"/>
                </a:solidFill>
              </a:rPr>
              <a:t>180</a:t>
            </a:r>
            <a:r>
              <a:rPr lang="en-US" altLang="ko-KR" dirty="0"/>
              <a:t>).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357" y="2162363"/>
            <a:ext cx="2896985" cy="3877887"/>
          </a:xfrm>
        </p:spPr>
      </p:pic>
    </p:spTree>
    <p:extLst>
      <p:ext uri="{BB962C8B-B14F-4D97-AF65-F5344CB8AC3E}">
        <p14:creationId xmlns:p14="http://schemas.microsoft.com/office/powerpoint/2010/main" val="725190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Ironies and word-plays revealing the Narrator’s cruel nature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"I drink," he said, "to the buried that repose around us.“</a:t>
            </a:r>
          </a:p>
          <a:p>
            <a:pPr marL="0" indent="0">
              <a:buNone/>
            </a:pPr>
            <a:r>
              <a:rPr lang="en-US" altLang="ko-KR" dirty="0"/>
              <a:t>     "And I to your long life(p.84/</a:t>
            </a:r>
            <a:r>
              <a:rPr lang="en-US" altLang="ko-KR" dirty="0">
                <a:solidFill>
                  <a:srgbClr val="0070C0"/>
                </a:solidFill>
              </a:rPr>
              <a:t>181</a:t>
            </a:r>
            <a:r>
              <a:rPr lang="en-US" altLang="ko-KR" dirty="0"/>
              <a:t>)."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"I forget your arms." "A huge human foot </a:t>
            </a:r>
            <a:r>
              <a:rPr lang="en-US" altLang="ko-KR" dirty="0" err="1"/>
              <a:t>d'or</a:t>
            </a:r>
            <a:r>
              <a:rPr lang="en-US" altLang="ko-KR" dirty="0"/>
              <a:t>, in a field azure; the foot crushes a serpent rampant whose fangs are imbedded in the heel." "And the motto?" "</a:t>
            </a:r>
            <a:r>
              <a:rPr lang="en-US" altLang="ko-KR" i="1" dirty="0" err="1"/>
              <a:t>Nemo</a:t>
            </a:r>
            <a:r>
              <a:rPr lang="en-US" altLang="ko-KR" i="1" dirty="0"/>
              <a:t> me </a:t>
            </a:r>
            <a:r>
              <a:rPr lang="en-US" altLang="ko-KR" i="1" dirty="0" err="1"/>
              <a:t>impune</a:t>
            </a:r>
            <a:r>
              <a:rPr lang="en-US" altLang="ko-KR" i="1" dirty="0"/>
              <a:t> </a:t>
            </a:r>
            <a:r>
              <a:rPr lang="en-US" altLang="ko-KR" i="1" dirty="0" err="1"/>
              <a:t>lacessit</a:t>
            </a:r>
            <a:r>
              <a:rPr lang="en-US" altLang="ko-KR" dirty="0"/>
              <a:t>." “Good!" he said. The wine sparkled in his eyes and the bells jingled.  My own fancy grew warm with the Medoc(p.84/</a:t>
            </a:r>
            <a:r>
              <a:rPr lang="en-US" altLang="ko-KR" dirty="0">
                <a:solidFill>
                  <a:srgbClr val="0070C0"/>
                </a:solidFill>
              </a:rPr>
              <a:t>181</a:t>
            </a:r>
            <a:r>
              <a:rPr lang="en-US" altLang="ko-KR" dirty="0"/>
              <a:t>).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24553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Irony in a little bickering concerning Freemason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511" y="2822713"/>
            <a:ext cx="8598907" cy="1550504"/>
          </a:xfrm>
        </p:spPr>
        <p:txBody>
          <a:bodyPr>
            <a:normAutofit/>
          </a:bodyPr>
          <a:lstStyle/>
          <a:p>
            <a:r>
              <a:rPr lang="en-US" altLang="ko-KR" dirty="0"/>
              <a:t>"You are not of the masons." "Yes, yes," I said; "yes, yes." "You?  Impossible!  A mason?" "A mason," I replied. "A sign," he said, "a sign." "It is this," I answered, producing a trowel from beneath the folds of my </a:t>
            </a:r>
            <a:r>
              <a:rPr lang="en-US" altLang="ko-KR" dirty="0" err="1"/>
              <a:t>roquelaire</a:t>
            </a:r>
            <a:r>
              <a:rPr lang="en-US" altLang="ko-KR" dirty="0"/>
              <a:t> a trowel(p.85/</a:t>
            </a:r>
            <a:r>
              <a:rPr lang="en-US" altLang="ko-KR" dirty="0">
                <a:solidFill>
                  <a:srgbClr val="0070C0"/>
                </a:solidFill>
              </a:rPr>
              <a:t>182</a:t>
            </a:r>
            <a:r>
              <a:rPr lang="en-US" altLang="ko-KR" dirty="0"/>
              <a:t>).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0969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781878"/>
          </a:xfrm>
        </p:spPr>
        <p:txBody>
          <a:bodyPr>
            <a:normAutofit/>
          </a:bodyPr>
          <a:lstStyle/>
          <a:p>
            <a:r>
              <a:rPr lang="en-US" altLang="ko-KR" sz="3200" dirty="0"/>
              <a:t>The Narrator’s deceptive self-justification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511" y="2369489"/>
            <a:ext cx="8598907" cy="1423283"/>
          </a:xfrm>
        </p:spPr>
        <p:txBody>
          <a:bodyPr>
            <a:normAutofit/>
          </a:bodyPr>
          <a:lstStyle/>
          <a:p>
            <a:r>
              <a:rPr lang="en-US" altLang="ko-KR" dirty="0"/>
              <a:t>"Pass your hand," I said, "over the wall; you cannot help feeling the </a:t>
            </a:r>
            <a:r>
              <a:rPr lang="en-US" altLang="ko-KR" dirty="0" err="1"/>
              <a:t>nitre</a:t>
            </a:r>
            <a:r>
              <a:rPr lang="en-US" altLang="ko-KR" dirty="0"/>
              <a:t>.  Indeed, it is very damp.  Once more let me implore you to return.  No?  Then I must positively leave you.  But I must first render you all the little attentions in my power(p.85/</a:t>
            </a:r>
            <a:r>
              <a:rPr lang="en-US" altLang="ko-KR" dirty="0">
                <a:solidFill>
                  <a:srgbClr val="0070C0"/>
                </a:solidFill>
              </a:rPr>
              <a:t>182</a:t>
            </a:r>
            <a:r>
              <a:rPr lang="en-US" altLang="ko-KR" dirty="0"/>
              <a:t>)."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9791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Narrator’s vindictive nature expressed without irony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wall was now nearly upon a level with my breast.  I again paused, and holding the flambeaux over the mason-work, threw a few feeble rays upon the figure within. A succession of loud and shrill screams, bursting suddenly from the throat of the chained form, seemed to thrust me violently back.  For a brief moment I hesitated--I trembled.  Unsheathing my rapier, I began to grope with it about the recess; but the thought of an instant reassured me.  I placed my hand upon the solid fabric of the catacombs, and felt satisfied.  I </a:t>
            </a:r>
            <a:r>
              <a:rPr lang="en-US" altLang="ko-KR" dirty="0" err="1"/>
              <a:t>reapproached</a:t>
            </a:r>
            <a:r>
              <a:rPr lang="en-US" altLang="ko-KR" dirty="0"/>
              <a:t> the wall; I replied to the yells of him who </a:t>
            </a:r>
            <a:r>
              <a:rPr lang="en-US" altLang="ko-KR" dirty="0" err="1"/>
              <a:t>clamoured</a:t>
            </a:r>
            <a:r>
              <a:rPr lang="en-US" altLang="ko-KR" dirty="0"/>
              <a:t>.  I re-echoed--I aided--I surpassed them in volume and in strength.  I did this, and the </a:t>
            </a:r>
            <a:r>
              <a:rPr lang="en-US" altLang="ko-KR" dirty="0" err="1"/>
              <a:t>clamourer</a:t>
            </a:r>
            <a:r>
              <a:rPr lang="en-US" altLang="ko-KR" dirty="0"/>
              <a:t> grew still(p.86/</a:t>
            </a:r>
            <a:r>
              <a:rPr lang="en-US" altLang="ko-KR" dirty="0">
                <a:solidFill>
                  <a:srgbClr val="0070C0"/>
                </a:solidFill>
              </a:rPr>
              <a:t>183</a:t>
            </a:r>
            <a:r>
              <a:rPr lang="en-US" altLang="ko-KR" dirty="0"/>
              <a:t>).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53148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781878"/>
          </a:xfrm>
        </p:spPr>
        <p:txBody>
          <a:bodyPr/>
          <a:lstStyle/>
          <a:p>
            <a:pPr algn="ctr"/>
            <a:r>
              <a:rPr lang="en-US" altLang="ko-KR" dirty="0"/>
              <a:t>Ending without Poetic Justice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511" y="2425147"/>
            <a:ext cx="8598907" cy="890547"/>
          </a:xfrm>
        </p:spPr>
        <p:txBody>
          <a:bodyPr>
            <a:noAutofit/>
          </a:bodyPr>
          <a:lstStyle/>
          <a:p>
            <a:r>
              <a:rPr lang="en-US" altLang="ko-KR" sz="2000" dirty="0"/>
              <a:t>For the half of a century no mortal has disturbed them.  </a:t>
            </a:r>
            <a:r>
              <a:rPr lang="en-US" altLang="ko-KR" sz="2000" i="1" dirty="0"/>
              <a:t>In pace requiescat</a:t>
            </a:r>
            <a:r>
              <a:rPr lang="en-US" altLang="ko-KR" sz="2000" dirty="0"/>
              <a:t>(p.87/</a:t>
            </a:r>
            <a:r>
              <a:rPr lang="en-US" altLang="ko-KR" sz="2000" dirty="0">
                <a:solidFill>
                  <a:srgbClr val="0070C0"/>
                </a:solidFill>
              </a:rPr>
              <a:t>184</a:t>
            </a:r>
            <a:r>
              <a:rPr lang="en-US" altLang="ko-KR" sz="2000" dirty="0"/>
              <a:t>)!</a:t>
            </a:r>
          </a:p>
          <a:p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*May he rest in peace!</a:t>
            </a:r>
          </a:p>
          <a:p>
            <a:pPr marL="0" indent="0">
              <a:buNone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20062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813683"/>
          </a:xfrm>
        </p:spPr>
        <p:txBody>
          <a:bodyPr/>
          <a:lstStyle/>
          <a:p>
            <a:pPr algn="ctr"/>
            <a:r>
              <a:rPr lang="en-US" altLang="ko-KR" dirty="0"/>
              <a:t>Table of Contents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677511" y="2782957"/>
            <a:ext cx="8598907" cy="3258406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Edgar Allan Poe Bio</a:t>
            </a:r>
          </a:p>
          <a:p>
            <a:r>
              <a:rPr lang="en-US" altLang="ko-KR" sz="2400" dirty="0"/>
              <a:t>Point of View and Unreliable Narrator</a:t>
            </a:r>
          </a:p>
          <a:p>
            <a:r>
              <a:rPr lang="en-US" altLang="ko-KR" sz="2400" dirty="0"/>
              <a:t>Key Passages from “The Cask of Amontillado”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59316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510" y="580445"/>
            <a:ext cx="3855532" cy="405517"/>
          </a:xfrm>
        </p:spPr>
        <p:txBody>
          <a:bodyPr>
            <a:normAutofit/>
          </a:bodyPr>
          <a:lstStyle/>
          <a:p>
            <a:r>
              <a:rPr lang="en-US" altLang="ko-KR" dirty="0"/>
              <a:t>Edgar Allan Poe Biography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669" y="1154112"/>
            <a:ext cx="3333750" cy="4248150"/>
          </a:xfrm>
        </p:spPr>
      </p:pic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7510" y="1154112"/>
            <a:ext cx="3855532" cy="4207407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Born in Boston in 1809 as a son of itinerant actors who died in 1810 and 1811.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Taken care of by John Allan, a wealthy merchant of Richmond Virginia.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Went to school in England 1815-1820 and attended University of Virginia from 1826.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Allan wanted Edgar to pursue a legal career, but he fled to Boston.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A short army career and an attempt to become a professional military officer in West Point, soon dismissed for neglect of duty.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Editorship of literary magazine the </a:t>
            </a:r>
            <a:r>
              <a:rPr lang="en-US" altLang="ko-KR" i="1" dirty="0"/>
              <a:t>Southern Literary Messenger </a:t>
            </a:r>
            <a:r>
              <a:rPr lang="en-US" altLang="ko-KR" dirty="0"/>
              <a:t>1835-37.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20837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510" y="580445"/>
            <a:ext cx="3855532" cy="405517"/>
          </a:xfrm>
        </p:spPr>
        <p:txBody>
          <a:bodyPr>
            <a:normAutofit/>
          </a:bodyPr>
          <a:lstStyle/>
          <a:p>
            <a:r>
              <a:rPr lang="en-US" altLang="ko-KR" dirty="0"/>
              <a:t>Edgar Allan Poe Biography</a:t>
            </a:r>
            <a:endParaRPr lang="ko-KR" altLang="en-US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790" y="1264257"/>
            <a:ext cx="3609478" cy="3609478"/>
          </a:xfrm>
        </p:spPr>
      </p:pic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7510" y="1154112"/>
            <a:ext cx="3855532" cy="4207407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“The Narrative of Arthur Gordon Pym,” a dark nautical tale in 1837-38, in W. H. Auden’s words, “one of the finest adventure stories ever written.”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Co-editing in 1839-40 </a:t>
            </a:r>
            <a:r>
              <a:rPr lang="en-US" altLang="ko-KR" i="1" dirty="0"/>
              <a:t>Burton’s Gentleman’s Magazine</a:t>
            </a:r>
            <a:r>
              <a:rPr lang="en-US" altLang="ko-KR" dirty="0"/>
              <a:t> where he published ‘The Fall of the House of Usher,’ which was a rare immediate success.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Working for</a:t>
            </a:r>
            <a:r>
              <a:rPr lang="en-US" altLang="ko-KR" i="1" dirty="0"/>
              <a:t> The New York Mirror </a:t>
            </a:r>
            <a:r>
              <a:rPr lang="en-US" altLang="ko-KR" dirty="0"/>
              <a:t>during which he won literary prizes.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‘The Raven,’ his most popular piece of poetry in 1844.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Lived in poverty with Virginia his wife(his cousin 14 years younger than him) and mother-in-law without regular income and Virginia died of TB in 1847.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276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510" y="946205"/>
            <a:ext cx="3855532" cy="508884"/>
          </a:xfrm>
        </p:spPr>
        <p:txBody>
          <a:bodyPr>
            <a:normAutofit/>
          </a:bodyPr>
          <a:lstStyle/>
          <a:p>
            <a:r>
              <a:rPr lang="en-US" altLang="ko-KR" dirty="0"/>
              <a:t>Edgar Allan Poe Biography</a:t>
            </a:r>
            <a:endParaRPr lang="ko-KR" altLang="en-US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245" y="1630016"/>
            <a:ext cx="3957693" cy="3212327"/>
          </a:xfrm>
        </p:spPr>
      </p:pic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7510" y="1948070"/>
            <a:ext cx="3855532" cy="3413449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His belief in the beauty of melancholy.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Severely disturbed in his last years having a number of relationships with women.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Missing in Baltimore for 5 days and discovered in a delirium and died after a few days.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Buried in Baltimore next to his wife in 1849.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His literary reputation largely ignored or derided during his life time.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W. B. Yeats, George Bernard Shaw, Henry James and T. S. Eliot were his early admirers.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399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511" y="1113182"/>
            <a:ext cx="8598907" cy="817217"/>
          </a:xfrm>
        </p:spPr>
        <p:txBody>
          <a:bodyPr/>
          <a:lstStyle/>
          <a:p>
            <a:pPr algn="ctr"/>
            <a:r>
              <a:rPr lang="en-US" altLang="ko-KR" dirty="0"/>
              <a:t>Point of View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511" y="2584174"/>
            <a:ext cx="8598907" cy="3260035"/>
          </a:xfrm>
        </p:spPr>
        <p:txBody>
          <a:bodyPr>
            <a:normAutofit/>
          </a:bodyPr>
          <a:lstStyle/>
          <a:p>
            <a:r>
              <a:rPr lang="en-US" altLang="ko-KR" dirty="0"/>
              <a:t>The position or vantage-point from which the events of a story seem to be observed and presented to us.</a:t>
            </a:r>
          </a:p>
          <a:p>
            <a:r>
              <a:rPr lang="en-US" altLang="ko-KR" dirty="0"/>
              <a:t>Third-person narratives: omniscient and limited point of view.</a:t>
            </a:r>
          </a:p>
          <a:p>
            <a:r>
              <a:rPr lang="en-US" altLang="ko-KR" dirty="0"/>
              <a:t>First-person narratives: restricted to the narrator’s partial knowledge.</a:t>
            </a:r>
          </a:p>
          <a:p>
            <a:r>
              <a:rPr lang="en-US" altLang="ko-KR" dirty="0"/>
              <a:t>Multiple point </a:t>
            </a:r>
            <a:r>
              <a:rPr lang="en-US" altLang="ko-KR"/>
              <a:t>of view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4606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511" y="914400"/>
            <a:ext cx="8598907" cy="1016000"/>
          </a:xfrm>
        </p:spPr>
        <p:txBody>
          <a:bodyPr/>
          <a:lstStyle/>
          <a:p>
            <a:pPr algn="ctr"/>
            <a:r>
              <a:rPr lang="en-US" altLang="ko-KR" dirty="0"/>
              <a:t>Unreliable Narrator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511" y="2377440"/>
            <a:ext cx="8598907" cy="3663923"/>
          </a:xfrm>
        </p:spPr>
        <p:txBody>
          <a:bodyPr>
            <a:normAutofit/>
          </a:bodyPr>
          <a:lstStyle/>
          <a:p>
            <a:r>
              <a:rPr lang="en-US" altLang="ko-KR" dirty="0"/>
              <a:t>A narrator whose account of events appears to be faulty, misleadingly biased, or otherwise distorted.</a:t>
            </a:r>
          </a:p>
          <a:p>
            <a:r>
              <a:rPr lang="en-US" altLang="ko-KR" dirty="0"/>
              <a:t>A sense of irony is created by the discrepancy between the unreliable narrator’s view of events and the view that readers suspect to be more accurate.</a:t>
            </a:r>
          </a:p>
          <a:p>
            <a:r>
              <a:rPr lang="en-US" altLang="ko-KR" dirty="0"/>
              <a:t>The unreliable narrator does not have to be morally untrustworthy or a habitual liar. Sometime they are harmlessly naïve, ‘fallible’,  or ill-informed such as Huck in Mark Twain’s </a:t>
            </a:r>
            <a:r>
              <a:rPr lang="en-US" altLang="ko-KR" i="1" dirty="0"/>
              <a:t>Adventures of Huckleberry Finn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160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694414"/>
          </a:xfrm>
        </p:spPr>
        <p:txBody>
          <a:bodyPr>
            <a:normAutofit/>
          </a:bodyPr>
          <a:lstStyle/>
          <a:p>
            <a:pPr algn="ctr"/>
            <a:r>
              <a:rPr lang="en-US" altLang="ko-KR" sz="3200" dirty="0"/>
              <a:t>Questions about Narration and Point of View</a:t>
            </a:r>
            <a:endParaRPr lang="ko-KR" altLang="en-US" sz="3200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77511" y="1415332"/>
            <a:ext cx="8598907" cy="4715124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Does the narrator speak in the first, second, or third person?</a:t>
            </a:r>
          </a:p>
          <a:p>
            <a:r>
              <a:rPr lang="en-US" altLang="ko-KR" dirty="0"/>
              <a:t>Is the story narrated in the past or present tense? Does the verb tense affect your reading of it in any way?</a:t>
            </a:r>
          </a:p>
          <a:p>
            <a:r>
              <a:rPr lang="en-US" altLang="ko-KR" dirty="0"/>
              <a:t>Does the narrator use a distinctive vocabulary, style, and tone, or is the language more standard and neutral?</a:t>
            </a:r>
          </a:p>
          <a:p>
            <a:r>
              <a:rPr lang="en-US" altLang="ko-KR" dirty="0"/>
              <a:t>Is the narrator identified as a character, and if so, how much does he or she participate in the action?</a:t>
            </a:r>
          </a:p>
          <a:p>
            <a:r>
              <a:rPr lang="en-US" altLang="ko-KR" dirty="0"/>
              <a:t>Does the narrator ever seem to speak to the reader directly (addressing “you”) or explicitly state opinions or values?</a:t>
            </a:r>
          </a:p>
          <a:p>
            <a:r>
              <a:rPr lang="en-US" altLang="ko-KR" dirty="0"/>
              <a:t>Do you know what every character is thinking, or only some characters, or none?</a:t>
            </a:r>
          </a:p>
          <a:p>
            <a:r>
              <a:rPr lang="en-US" altLang="ko-KR" dirty="0"/>
              <a:t>Does the narrative voice or focus shift </a:t>
            </a:r>
            <a:r>
              <a:rPr lang="en-US" altLang="ko-KR" dirty="0" err="1"/>
              <a:t>durng</a:t>
            </a:r>
            <a:r>
              <a:rPr lang="en-US" altLang="ko-KR" dirty="0"/>
              <a:t> the story or remain consistent?</a:t>
            </a:r>
          </a:p>
          <a:p>
            <a:r>
              <a:rPr lang="en-US" altLang="ko-KR" dirty="0"/>
              <a:t>Do the narrator, the characters, and the reader all perceive matters in the same way, or are there differences in levels of understanding(114)?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284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511" y="2160590"/>
            <a:ext cx="8598907" cy="2626095"/>
          </a:xfrm>
        </p:spPr>
        <p:txBody>
          <a:bodyPr>
            <a:normAutofit/>
          </a:bodyPr>
          <a:lstStyle/>
          <a:p>
            <a:r>
              <a:rPr lang="en-US" altLang="ko-KR" dirty="0"/>
              <a:t>The thousand injuries of </a:t>
            </a:r>
            <a:r>
              <a:rPr lang="en-US" altLang="ko-KR" dirty="0" err="1"/>
              <a:t>Fortunato</a:t>
            </a:r>
            <a:r>
              <a:rPr lang="en-US" altLang="ko-KR" dirty="0"/>
              <a:t> I had borne as I best could, but when he ventured upon insult, I vowed revenge.  You, who so well know the nature of my soul, will not suppose, however, that I gave utterance to a threat.  At length I would be avenged; this was a point definitely settled--but the very definitiveness with which it was resolved, precluded the idea of risk.  I must not only punish, but punish with impunity.  A wrong is </a:t>
            </a:r>
            <a:r>
              <a:rPr lang="en-US" altLang="ko-KR" dirty="0" err="1"/>
              <a:t>unredressed</a:t>
            </a:r>
            <a:r>
              <a:rPr lang="en-US" altLang="ko-KR" dirty="0"/>
              <a:t> when retribution overtakes its redresser.  It is equally unredressed when the avenger fails to make himself felt as such to him who has done the wrong(p. 82/</a:t>
            </a:r>
            <a:r>
              <a:rPr lang="en-US" altLang="ko-KR" dirty="0">
                <a:solidFill>
                  <a:srgbClr val="0070C0"/>
                </a:solidFill>
              </a:rPr>
              <a:t>179</a:t>
            </a:r>
            <a:r>
              <a:rPr lang="en-US" altLang="ko-KR" dirty="0"/>
              <a:t>).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9431357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패싯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Microsoft JhengHei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Microsoft JhengHei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1094</ep:Words>
  <ep:PresentationFormat>와이드스크린</ep:PresentationFormat>
  <ep:Paragraphs>64</ep:Paragraphs>
  <ep:Slides>15</ep:Slides>
  <ep:Notes>1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ep:HeadingPairs>
  <ep:TitlesOfParts>
    <vt:vector size="16" baseType="lpstr">
      <vt:lpstr>패싯</vt:lpstr>
      <vt:lpstr>Edgar Allan Poe</vt:lpstr>
      <vt:lpstr>Table of Contents</vt:lpstr>
      <vt:lpstr>Edgar Allan Poe Biography</vt:lpstr>
      <vt:lpstr>Edgar Allan Poe Biography</vt:lpstr>
      <vt:lpstr>Edgar Allan Poe Biography</vt:lpstr>
      <vt:lpstr>Point of View</vt:lpstr>
      <vt:lpstr>Unreliable Narrator</vt:lpstr>
      <vt:lpstr>Questions about Narration and Point of View</vt:lpstr>
      <vt:lpstr>Motivation</vt:lpstr>
      <vt:lpstr>Manipulation</vt:lpstr>
      <vt:lpstr>Ironies and word-plays revealing the Narrator’s cruel nature</vt:lpstr>
      <vt:lpstr>Irony in a little bickering concerning Freemason</vt:lpstr>
      <vt:lpstr>The Narrator’s deceptive self-justification</vt:lpstr>
      <vt:lpstr>The Narrator’s vindictive nature expressed without irony</vt:lpstr>
      <vt:lpstr>Ending without Poetic Justice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2020-04-06T03:31:33.000</dcterms:created>
  <dc:creator>u</dc:creator>
  <cp:lastModifiedBy>u</cp:lastModifiedBy>
  <dcterms:modified xsi:type="dcterms:W3CDTF">2025-03-25T05:54:33.009</dcterms:modified>
  <cp:revision>25</cp:revision>
  <dc:title>신세계 통상  &lt;연도&gt; 영업 제안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